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</p:sldIdLst>
  <p:sldSz cy="5143500" cx="9144000"/>
  <p:notesSz cx="6858000" cy="9144000"/>
  <p:embeddedFontLst>
    <p:embeddedFont>
      <p:font typeface="Roboto Slab"/>
      <p:regular r:id="rId61"/>
      <p:bold r:id="rId62"/>
    </p:embeddedFont>
    <p:embeddedFont>
      <p:font typeface="Roboto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DE82DC0-9B27-454D-AE77-5EEC23BE7472}">
  <a:tblStyle styleId="{7DE82DC0-9B27-454D-AE77-5EEC23BE74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Slab-bold.fntdata"/><Relationship Id="rId61" Type="http://schemas.openxmlformats.org/officeDocument/2006/relationships/font" Target="fonts/RobotoSlab-regular.fntdata"/><Relationship Id="rId20" Type="http://schemas.openxmlformats.org/officeDocument/2006/relationships/slide" Target="slides/slide14.xml"/><Relationship Id="rId64" Type="http://schemas.openxmlformats.org/officeDocument/2006/relationships/font" Target="fonts/Roboto-bold.fntdata"/><Relationship Id="rId63" Type="http://schemas.openxmlformats.org/officeDocument/2006/relationships/font" Target="fonts/Roboto-regular.fntdata"/><Relationship Id="rId22" Type="http://schemas.openxmlformats.org/officeDocument/2006/relationships/slide" Target="slides/slide16.xml"/><Relationship Id="rId66" Type="http://schemas.openxmlformats.org/officeDocument/2006/relationships/font" Target="fonts/Roboto-boldItalic.fntdata"/><Relationship Id="rId21" Type="http://schemas.openxmlformats.org/officeDocument/2006/relationships/slide" Target="slides/slide15.xml"/><Relationship Id="rId65" Type="http://schemas.openxmlformats.org/officeDocument/2006/relationships/font" Target="fonts/Roboto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579f29d58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579f29d58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579f29d58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579f29d58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579f29d58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579f29d58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579f29d58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579f29d58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579f29d58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579f29d58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579f29d58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579f29d58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579f29d58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579f29d58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579f29d58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579f29d58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579f29d58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579f29d58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579f29d58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579f29d58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579f29d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579f29d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579f29d58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579f29d58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579f29d58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579f29d58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579f29d58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579f29d58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579f29d58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579f29d58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579f29d58_1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579f29d58_1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579f29d58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579f29d58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579f29d58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579f29d58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579f29d58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579f29d58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579f29d58_1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579f29d58_1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579f29d58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579f29d58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579f29d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579f29d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579f29d58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579f29d58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579f29d58_1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579f29d58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579f29d58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579f29d58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579f29d58_1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579f29d58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579f29d58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579f29d58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579f29d58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579f29d58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594f5cef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594f5cef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579f29d58_1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579f29d58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579f29d58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579f29d58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579f29d58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579f29d58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579f29d5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579f29d5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579f29d58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579f29d58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579f29d58_1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579f29d58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79f29d58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79f29d58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579f29d58_1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579f29d58_1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579f29d58_1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579f29d58_1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579f29d58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579f29d58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579f29d58_1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579f29d58_1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579f29d58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5579f29d58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579f29d58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579f29d58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579f29d58_1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579f29d58_1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579f29d5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579f29d5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79f29d58_1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79f29d58_1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579f29d58_1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579f29d58_1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79f29d58_1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79f29d58_1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579f29d58_1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5579f29d58_1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579f29d58_1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579f29d58_1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579f29d5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579f29d5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579f29d5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579f29d5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579f29d5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579f29d5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579f29d58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579f29d58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4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5.png"/><Relationship Id="rId4" Type="http://schemas.openxmlformats.org/officeDocument/2006/relationships/image" Target="../media/image4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66925" y="1581625"/>
            <a:ext cx="8222100" cy="154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ANN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Artificial Neural Networks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1179975" y="297450"/>
            <a:ext cx="66432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 can separate the step of checking Wx+b&gt;0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375" y="1094375"/>
            <a:ext cx="6953250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1301375" y="1798300"/>
            <a:ext cx="6295500" cy="16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Given Score = 2*Test + 1*Grade - 18, suppose w1 is 1.5 instead of 2. Would the student who got 7 on the test and 6 on the grades be accepted or rejected?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1450100" y="545325"/>
            <a:ext cx="56889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QUIZ QUESTION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ctrTitle"/>
          </p:nvPr>
        </p:nvSpPr>
        <p:spPr>
          <a:xfrm>
            <a:off x="1476600" y="1806900"/>
            <a:ext cx="61908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: REJECTED!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5863"/>
            <a:ext cx="8839199" cy="4251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ctrTitle"/>
          </p:nvPr>
        </p:nvSpPr>
        <p:spPr>
          <a:xfrm>
            <a:off x="2273775" y="396625"/>
            <a:ext cx="44556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Perceptron as logical operators</a:t>
            </a:r>
            <a:endParaRPr sz="2400"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7776" y="2017825"/>
            <a:ext cx="3352800" cy="16668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0" name="Google Shape;140;p26"/>
          <p:cNvGraphicFramePr/>
          <p:nvPr/>
        </p:nvGraphicFramePr>
        <p:xfrm>
          <a:off x="660800" y="183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{7DE82DC0-9B27-454D-AE77-5EEC23BE7472}</a:tableStyleId>
              </a:tblPr>
              <a:tblGrid>
                <a:gridCol w="1254150"/>
                <a:gridCol w="1328525"/>
                <a:gridCol w="1328525"/>
              </a:tblGrid>
              <a:tr h="406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1" name="Google Shape;141;p26"/>
          <p:cNvSpPr txBox="1"/>
          <p:nvPr/>
        </p:nvSpPr>
        <p:spPr>
          <a:xfrm>
            <a:off x="701500" y="1241125"/>
            <a:ext cx="3829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 AND OPERATION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607300" y="4176775"/>
            <a:ext cx="71886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What should be the weights for the perceptron?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ctrTitle"/>
          </p:nvPr>
        </p:nvSpPr>
        <p:spPr>
          <a:xfrm>
            <a:off x="908450" y="447250"/>
            <a:ext cx="7617300" cy="5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ANSWER : </a:t>
            </a:r>
            <a:r>
              <a:rPr lang="en" sz="2400"/>
              <a:t>weight1 = 1.0, weight2 = 1.0, bias = -1.5</a:t>
            </a:r>
            <a:endParaRPr sz="2400"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488" y="1953000"/>
            <a:ext cx="7515225" cy="24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/>
        </p:nvSpPr>
        <p:spPr>
          <a:xfrm>
            <a:off x="1738650" y="1348850"/>
            <a:ext cx="5666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 OR PERCEPTRON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1958250" y="4536200"/>
            <a:ext cx="56667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weight1 = 1.0, weight2 = 1.0, bias = -0.5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278975" y="867575"/>
            <a:ext cx="2435400" cy="59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XOR perceptron</a:t>
            </a:r>
            <a:endParaRPr sz="2400"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75" y="1647825"/>
            <a:ext cx="32766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1925" y="1079738"/>
            <a:ext cx="5283625" cy="298401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/>
        </p:nvSpPr>
        <p:spPr>
          <a:xfrm>
            <a:off x="396600" y="3866925"/>
            <a:ext cx="30117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 = (AB)’(A+B)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450" y="800100"/>
            <a:ext cx="7077075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/>
        </p:nvSpPr>
        <p:spPr>
          <a:xfrm>
            <a:off x="3403725" y="1028726"/>
            <a:ext cx="5361300" cy="28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determines how fast or slow we will move towards the optimal weights. 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If it is 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too big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, it maybe will not reach the local minimum because it just bounces back and forth.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If it is 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very small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, gradient descent will eventually reach the local minimum in a long time.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30"/>
          <p:cNvPicPr preferRelativeResize="0"/>
          <p:nvPr/>
        </p:nvPicPr>
        <p:blipFill rotWithShape="1">
          <a:blip r:embed="rId3">
            <a:alphaModFix/>
          </a:blip>
          <a:srcRect b="0" l="0" r="49392" t="0"/>
          <a:stretch/>
        </p:blipFill>
        <p:spPr>
          <a:xfrm>
            <a:off x="647050" y="730000"/>
            <a:ext cx="1993750" cy="184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0"/>
          <p:cNvPicPr preferRelativeResize="0"/>
          <p:nvPr/>
        </p:nvPicPr>
        <p:blipFill rotWithShape="1">
          <a:blip r:embed="rId4">
            <a:alphaModFix/>
          </a:blip>
          <a:srcRect b="0" l="47260" r="5872" t="0"/>
          <a:stretch/>
        </p:blipFill>
        <p:spPr>
          <a:xfrm>
            <a:off x="647050" y="2719150"/>
            <a:ext cx="1993750" cy="198872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/>
        </p:nvSpPr>
        <p:spPr>
          <a:xfrm>
            <a:off x="3048975" y="250600"/>
            <a:ext cx="33597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Learning rate</a:t>
            </a:r>
            <a:endParaRPr b="1" sz="3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2" name="Google Shape;172;p30"/>
          <p:cNvSpPr txBox="1"/>
          <p:nvPr/>
        </p:nvSpPr>
        <p:spPr>
          <a:xfrm>
            <a:off x="2924975" y="3718200"/>
            <a:ext cx="56640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Keep learning rate :neither too low nor too high.</a:t>
            </a:r>
            <a:r>
              <a:rPr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771525"/>
            <a:ext cx="6858000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827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ctrTitle"/>
          </p:nvPr>
        </p:nvSpPr>
        <p:spPr>
          <a:xfrm>
            <a:off x="3172425" y="247875"/>
            <a:ext cx="2658300" cy="60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Error Function</a:t>
            </a:r>
            <a:endParaRPr sz="3000"/>
          </a:p>
        </p:txBody>
      </p:sp>
      <p:sp>
        <p:nvSpPr>
          <p:cNvPr id="183" name="Google Shape;183;p32"/>
          <p:cNvSpPr txBox="1"/>
          <p:nvPr>
            <p:ph idx="1" type="subTitle"/>
          </p:nvPr>
        </p:nvSpPr>
        <p:spPr>
          <a:xfrm>
            <a:off x="460950" y="918548"/>
            <a:ext cx="82221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</a:t>
            </a:r>
            <a:r>
              <a:rPr lang="en" sz="3000"/>
              <a:t>he deviation of the actual output from the predicted output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Tells the model how badly it is performing</a:t>
            </a:r>
            <a:endParaRPr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075" y="971550"/>
            <a:ext cx="70866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825" y="904875"/>
            <a:ext cx="661035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sigmoid function is defined as sigmoid(x) = 1/(1+e-x). If the score is defined by 4x1 + 5x2 - 9 = score, then which of the following points has exactly a 50% probability of being blue or red?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99" name="Google Shape;199;p3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(1,1)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(2,4)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(5,-5)</a:t>
            </a:r>
            <a:endParaRPr sz="3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ANSWER: (1,1)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/>
          <p:nvPr>
            <p:ph type="ctrTitle"/>
          </p:nvPr>
        </p:nvSpPr>
        <p:spPr>
          <a:xfrm>
            <a:off x="378150" y="6542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Multi class classification</a:t>
            </a:r>
            <a:endParaRPr sz="3600"/>
          </a:p>
        </p:txBody>
      </p:sp>
      <p:pic>
        <p:nvPicPr>
          <p:cNvPr id="210" name="Google Shape;21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550" y="1876575"/>
            <a:ext cx="2571750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076325"/>
            <a:ext cx="6858000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ctrTitle"/>
          </p:nvPr>
        </p:nvSpPr>
        <p:spPr>
          <a:xfrm>
            <a:off x="266575" y="8153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function turns products into sums?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21" name="Google Shape;221;p39"/>
          <p:cNvSpPr txBox="1"/>
          <p:nvPr>
            <p:ph idx="1" type="subTitle"/>
          </p:nvPr>
        </p:nvSpPr>
        <p:spPr>
          <a:xfrm>
            <a:off x="460950" y="19463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Sin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Cos 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Log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lphaLcParenR"/>
            </a:pPr>
            <a:r>
              <a:rPr lang="en" sz="3000"/>
              <a:t>exp</a:t>
            </a:r>
            <a:endParaRPr sz="3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0"/>
          <p:cNvSpPr txBox="1"/>
          <p:nvPr>
            <p:ph type="ctrTitle"/>
          </p:nvPr>
        </p:nvSpPr>
        <p:spPr>
          <a:xfrm>
            <a:off x="390525" y="17697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: LOG!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7675"/>
            <a:ext cx="8448675" cy="34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988" y="4006925"/>
            <a:ext cx="3655506" cy="98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77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type="ctrTitle"/>
          </p:nvPr>
        </p:nvSpPr>
        <p:spPr>
          <a:xfrm>
            <a:off x="708825" y="38628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rPr b="1" lang="en" sz="3000">
                <a:latin typeface="Calibri"/>
                <a:ea typeface="Calibri"/>
                <a:cs typeface="Calibri"/>
                <a:sym typeface="Calibri"/>
              </a:rPr>
              <a:t>Logistic Regression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It is one of the most popular and useful algorithms in Machine Learning, and the building block of all that constitutes Deep Learning. It basically goes like this: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Take your data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Pick a random model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Calculate the error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Minimize the error, and obtain a better model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ctrTitle"/>
          </p:nvPr>
        </p:nvSpPr>
        <p:spPr>
          <a:xfrm>
            <a:off x="460950" y="7657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Descent</a:t>
            </a:r>
            <a:endParaRPr/>
          </a:p>
        </p:txBody>
      </p:sp>
      <p:pic>
        <p:nvPicPr>
          <p:cNvPr id="243" name="Google Shape;2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5575" y="1752625"/>
            <a:ext cx="3752850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ctrTitle"/>
          </p:nvPr>
        </p:nvSpPr>
        <p:spPr>
          <a:xfrm>
            <a:off x="217000" y="-247875"/>
            <a:ext cx="8222100" cy="171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if the data is not linearly separable?</a:t>
            </a:r>
            <a:endParaRPr sz="3000"/>
          </a:p>
        </p:txBody>
      </p:sp>
      <p:pic>
        <p:nvPicPr>
          <p:cNvPr id="249" name="Google Shape;2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659" y="1623600"/>
            <a:ext cx="6474775" cy="32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4700" y="1076675"/>
            <a:ext cx="3638550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6575" y="1552925"/>
            <a:ext cx="2295525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375" y="1603925"/>
            <a:ext cx="2499900" cy="193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6"/>
          <p:cNvSpPr txBox="1"/>
          <p:nvPr>
            <p:ph type="ctrTitle"/>
          </p:nvPr>
        </p:nvSpPr>
        <p:spPr>
          <a:xfrm>
            <a:off x="386600" y="5922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Feedforward Phase</a:t>
            </a:r>
            <a:endParaRPr/>
          </a:p>
        </p:txBody>
      </p:sp>
      <p:pic>
        <p:nvPicPr>
          <p:cNvPr id="262" name="Google Shape;26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150" y="1525850"/>
            <a:ext cx="6775012" cy="33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7"/>
          <p:cNvSpPr txBox="1"/>
          <p:nvPr>
            <p:ph type="ctrTitle"/>
          </p:nvPr>
        </p:nvSpPr>
        <p:spPr>
          <a:xfrm>
            <a:off x="390525" y="3234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Backpropagation</a:t>
            </a:r>
            <a:endParaRPr/>
          </a:p>
        </p:txBody>
      </p:sp>
      <p:pic>
        <p:nvPicPr>
          <p:cNvPr id="268" name="Google Shape;26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425" y="1421250"/>
            <a:ext cx="6950289" cy="346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225" y="364775"/>
            <a:ext cx="7527551" cy="365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8"/>
          <p:cNvPicPr preferRelativeResize="0"/>
          <p:nvPr/>
        </p:nvPicPr>
        <p:blipFill rotWithShape="1">
          <a:blip r:embed="rId4">
            <a:alphaModFix/>
          </a:blip>
          <a:srcRect b="6020" l="61422" r="11484" t="77465"/>
          <a:stretch/>
        </p:blipFill>
        <p:spPr>
          <a:xfrm>
            <a:off x="3333313" y="4148600"/>
            <a:ext cx="2477376" cy="84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"/>
          <p:cNvSpPr txBox="1"/>
          <p:nvPr>
            <p:ph type="ctrTitle"/>
          </p:nvPr>
        </p:nvSpPr>
        <p:spPr>
          <a:xfrm>
            <a:off x="460950" y="220450"/>
            <a:ext cx="8222100" cy="6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Overfitting vs Underfitting</a:t>
            </a:r>
            <a:endParaRPr sz="3600"/>
          </a:p>
        </p:txBody>
      </p:sp>
      <p:pic>
        <p:nvPicPr>
          <p:cNvPr id="280" name="Google Shape;28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525" y="958075"/>
            <a:ext cx="7890944" cy="398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/>
          <p:nvPr>
            <p:ph type="ctrTitle"/>
          </p:nvPr>
        </p:nvSpPr>
        <p:spPr>
          <a:xfrm>
            <a:off x="460950" y="483375"/>
            <a:ext cx="8222100" cy="7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Over</a:t>
            </a:r>
            <a:r>
              <a:rPr lang="en" sz="3600"/>
              <a:t>fitting</a:t>
            </a:r>
            <a:endParaRPr sz="3600"/>
          </a:p>
        </p:txBody>
      </p:sp>
      <p:pic>
        <p:nvPicPr>
          <p:cNvPr id="286" name="Google Shape;28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313" y="1331375"/>
            <a:ext cx="5459372" cy="36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 txBox="1"/>
          <p:nvPr>
            <p:ph type="ctrTitle"/>
          </p:nvPr>
        </p:nvSpPr>
        <p:spPr>
          <a:xfrm>
            <a:off x="460950" y="285050"/>
            <a:ext cx="8222100" cy="74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Under</a:t>
            </a:r>
            <a:r>
              <a:rPr lang="en" sz="3600"/>
              <a:t>fitting</a:t>
            </a:r>
            <a:endParaRPr sz="3600"/>
          </a:p>
        </p:txBody>
      </p:sp>
      <p:pic>
        <p:nvPicPr>
          <p:cNvPr id="292" name="Google Shape;29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050" y="1108000"/>
            <a:ext cx="5997778" cy="380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2738"/>
            <a:ext cx="8839200" cy="4438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8" y="387900"/>
            <a:ext cx="8772525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375" y="982800"/>
            <a:ext cx="682942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63" y="313500"/>
            <a:ext cx="8524875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" y="436325"/>
            <a:ext cx="8886825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" y="573775"/>
            <a:ext cx="744855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25" y="285750"/>
            <a:ext cx="7781925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00" y="400275"/>
            <a:ext cx="8248650" cy="44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00" y="409575"/>
            <a:ext cx="8305800" cy="43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38" y="412675"/>
            <a:ext cx="8620125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66925" y="1593400"/>
            <a:ext cx="8222100" cy="16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Deep Learning?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2"/>
          <p:cNvSpPr txBox="1"/>
          <p:nvPr>
            <p:ph type="ctrTitle"/>
          </p:nvPr>
        </p:nvSpPr>
        <p:spPr>
          <a:xfrm>
            <a:off x="365725" y="1956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Vanishing Gradient</a:t>
            </a:r>
            <a:endParaRPr/>
          </a:p>
        </p:txBody>
      </p:sp>
      <p:pic>
        <p:nvPicPr>
          <p:cNvPr id="348" name="Google Shape;34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375" y="1207275"/>
            <a:ext cx="6564114" cy="37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3"/>
          <p:cNvSpPr txBox="1"/>
          <p:nvPr>
            <p:ph type="ctrTitle"/>
          </p:nvPr>
        </p:nvSpPr>
        <p:spPr>
          <a:xfrm>
            <a:off x="353350" y="2328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: </a:t>
            </a:r>
            <a:endParaRPr/>
          </a:p>
        </p:txBody>
      </p:sp>
      <p:pic>
        <p:nvPicPr>
          <p:cNvPr id="354" name="Google Shape;354;p63"/>
          <p:cNvPicPr preferRelativeResize="0"/>
          <p:nvPr/>
        </p:nvPicPr>
        <p:blipFill rotWithShape="1">
          <a:blip r:embed="rId3">
            <a:alphaModFix/>
          </a:blip>
          <a:srcRect b="0" l="13024" r="10674" t="0"/>
          <a:stretch/>
        </p:blipFill>
        <p:spPr>
          <a:xfrm>
            <a:off x="188425" y="1340900"/>
            <a:ext cx="4236226" cy="298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63"/>
          <p:cNvPicPr preferRelativeResize="0"/>
          <p:nvPr/>
        </p:nvPicPr>
        <p:blipFill rotWithShape="1">
          <a:blip r:embed="rId4">
            <a:alphaModFix/>
          </a:blip>
          <a:srcRect b="0" l="18283" r="8289" t="0"/>
          <a:stretch/>
        </p:blipFill>
        <p:spPr>
          <a:xfrm>
            <a:off x="4571996" y="1340900"/>
            <a:ext cx="4359729" cy="29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4"/>
          <p:cNvSpPr txBox="1"/>
          <p:nvPr/>
        </p:nvSpPr>
        <p:spPr>
          <a:xfrm>
            <a:off x="363750" y="322350"/>
            <a:ext cx="84165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Batch Gradient Descent</a:t>
            </a:r>
            <a:endParaRPr b="1" sz="2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Batch Gradient Descent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calculates the error for each example 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within the training dataset and after all training examples have been evaluated, the model gets updated. This whole process is like a cycle and called a training epoch.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64"/>
          <p:cNvSpPr txBox="1"/>
          <p:nvPr/>
        </p:nvSpPr>
        <p:spPr>
          <a:xfrm>
            <a:off x="458575" y="2609900"/>
            <a:ext cx="3842100" cy="1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Advantages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b="1"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Computational efficient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produces a stable error gradient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 stable convergence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64"/>
          <p:cNvSpPr txBox="1"/>
          <p:nvPr/>
        </p:nvSpPr>
        <p:spPr>
          <a:xfrm>
            <a:off x="4399825" y="2609900"/>
            <a:ext cx="41892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Disadvantage</a:t>
            </a:r>
            <a:endParaRPr b="1"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Requires a lot of training epochs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also requires that the entire training dataset is in memory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5"/>
          <p:cNvSpPr txBox="1"/>
          <p:nvPr/>
        </p:nvSpPr>
        <p:spPr>
          <a:xfrm>
            <a:off x="453600" y="419700"/>
            <a:ext cx="8236800" cy="42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Stochastic Gradient Descent</a:t>
            </a:r>
            <a:endParaRPr b="1" sz="2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Stochastic gradient descent 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calculates error for each training example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within the dataset. It updates the parameters for each training example, one by one. 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65"/>
          <p:cNvSpPr txBox="1"/>
          <p:nvPr/>
        </p:nvSpPr>
        <p:spPr>
          <a:xfrm>
            <a:off x="557725" y="2478525"/>
            <a:ext cx="29001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Advantage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frequent updates results in a detailed rate of improvement.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Requires less number of training epochs.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65"/>
          <p:cNvSpPr txBox="1"/>
          <p:nvPr/>
        </p:nvSpPr>
        <p:spPr>
          <a:xfrm>
            <a:off x="3656225" y="2436375"/>
            <a:ext cx="50340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Disadvantages</a:t>
            </a:r>
            <a:endParaRPr b="1"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Computationally expensive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frequency of those updates can also result in noisy gradients, which may cause the error rate to jump around, instead of slowly decreasing.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might not reach global minimum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6"/>
          <p:cNvSpPr txBox="1"/>
          <p:nvPr/>
        </p:nvSpPr>
        <p:spPr>
          <a:xfrm>
            <a:off x="351750" y="341700"/>
            <a:ext cx="8440500" cy="44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Mini Batch Gradient Descent</a:t>
            </a:r>
            <a:endParaRPr b="1" sz="2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is a </a:t>
            </a:r>
            <a:r>
              <a:rPr b="1"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combination of Stochastic Gradient Descent and Batch Gradient Descent</a:t>
            </a: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. It splits the training dataset into small batches and performs an update for each of these batches. 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creates a balance between the robustness of Stochastic Gradient Descent and the efficiency of Batch Gradient Descent.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Common mini-batch sizes range between 50 and 256. 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just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It is the most common type of gradient descent algorithm.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ctrTitle"/>
          </p:nvPr>
        </p:nvSpPr>
        <p:spPr>
          <a:xfrm>
            <a:off x="331550" y="1332175"/>
            <a:ext cx="8222100" cy="263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Beating professional players at games like chess, checkers and go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Detecting spam emails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Predicting stock prices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Classifying images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Diagnosing illnesses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Self-driving cars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ctrTitle"/>
          </p:nvPr>
        </p:nvSpPr>
        <p:spPr>
          <a:xfrm>
            <a:off x="675600" y="220450"/>
            <a:ext cx="8222100" cy="5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if we have more than 2 features?</a:t>
            </a:r>
            <a:endParaRPr sz="3000"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413" y="915675"/>
            <a:ext cx="711517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460950" y="208050"/>
            <a:ext cx="82221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Let’s suppose that the line demarcating the 2 classes is 2*test+1*grades-18</a:t>
            </a:r>
            <a:endParaRPr sz="2400"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888" y="1073950"/>
            <a:ext cx="7019925" cy="33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879975" y="4499025"/>
            <a:ext cx="71313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weights for the edges are 2,1,-18 respectively.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ctrTitle"/>
          </p:nvPr>
        </p:nvSpPr>
        <p:spPr>
          <a:xfrm>
            <a:off x="956100" y="272650"/>
            <a:ext cx="7231800" cy="54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 general, this is how a perceptron model looks like!</a:t>
            </a:r>
            <a:endParaRPr sz="2400"/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0" l="0" r="16254" t="0"/>
          <a:stretch/>
        </p:blipFill>
        <p:spPr>
          <a:xfrm>
            <a:off x="1636450" y="866775"/>
            <a:ext cx="5871076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